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5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B63093F-1A3A-4E0C-AAF8-A867B51E98B3}" type="datetimeFigureOut">
              <a:rPr lang="en-US" smtClean="0"/>
              <a:pPr/>
              <a:t>4/24/2012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64D0BC1-D0A5-4750-B0FE-42332D08DA2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63093F-1A3A-4E0C-AAF8-A867B51E98B3}" type="datetimeFigureOut">
              <a:rPr lang="en-US" smtClean="0"/>
              <a:pPr/>
              <a:t>4/24/2012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4D0BC1-D0A5-4750-B0FE-42332D08DA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B63093F-1A3A-4E0C-AAF8-A867B51E98B3}" type="datetimeFigureOut">
              <a:rPr lang="en-US" smtClean="0"/>
              <a:pPr/>
              <a:t>4/24/2012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64D0BC1-D0A5-4750-B0FE-42332D08DA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63093F-1A3A-4E0C-AAF8-A867B51E98B3}" type="datetimeFigureOut">
              <a:rPr lang="en-US" smtClean="0"/>
              <a:pPr/>
              <a:t>4/24/2012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4D0BC1-D0A5-4750-B0FE-42332D08DA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B63093F-1A3A-4E0C-AAF8-A867B51E98B3}" type="datetimeFigureOut">
              <a:rPr lang="en-US" smtClean="0"/>
              <a:pPr/>
              <a:t>4/24/2012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64D0BC1-D0A5-4750-B0FE-42332D08DA2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B63093F-1A3A-4E0C-AAF8-A867B51E98B3}" type="datetimeFigureOut">
              <a:rPr lang="en-US" smtClean="0"/>
              <a:pPr/>
              <a:t>4/24/2012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64D0BC1-D0A5-4750-B0FE-42332D08DA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B63093F-1A3A-4E0C-AAF8-A867B51E98B3}" type="datetimeFigureOut">
              <a:rPr lang="en-US" smtClean="0"/>
              <a:pPr/>
              <a:t>4/24/2012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64D0BC1-D0A5-4750-B0FE-42332D08DA2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B63093F-1A3A-4E0C-AAF8-A867B51E98B3}" type="datetimeFigureOut">
              <a:rPr lang="en-US" smtClean="0"/>
              <a:pPr/>
              <a:t>4/24/2012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64D0BC1-D0A5-4750-B0FE-42332D08DA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B63093F-1A3A-4E0C-AAF8-A867B51E98B3}" type="datetimeFigureOut">
              <a:rPr lang="en-US" smtClean="0"/>
              <a:pPr/>
              <a:t>4/24/2012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164D0BC1-D0A5-4750-B0FE-42332D08DA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B63093F-1A3A-4E0C-AAF8-A867B51E98B3}" type="datetimeFigureOut">
              <a:rPr lang="en-US" smtClean="0"/>
              <a:pPr/>
              <a:t>4/24/2012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64D0BC1-D0A5-4750-B0FE-42332D08DA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4B63093F-1A3A-4E0C-AAF8-A867B51E98B3}" type="datetimeFigureOut">
              <a:rPr lang="en-US" smtClean="0"/>
              <a:pPr/>
              <a:t>4/24/2012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64D0BC1-D0A5-4750-B0FE-42332D08DA22}"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B63093F-1A3A-4E0C-AAF8-A867B51E98B3}" type="datetimeFigureOut">
              <a:rPr lang="en-US" smtClean="0"/>
              <a:pPr/>
              <a:t>4/24/2012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64D0BC1-D0A5-4750-B0FE-42332D08DA2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Custodial and Post-custodial approaches to archives</a:t>
            </a:r>
            <a:endParaRPr lang="en-US" dirty="0"/>
          </a:p>
        </p:txBody>
      </p:sp>
      <p:sp>
        <p:nvSpPr>
          <p:cNvPr id="3" name="Subtitle 2"/>
          <p:cNvSpPr>
            <a:spLocks noGrp="1"/>
          </p:cNvSpPr>
          <p:nvPr>
            <p:ph type="subTitle" idx="1"/>
          </p:nvPr>
        </p:nvSpPr>
        <p:spPr/>
        <p:txBody>
          <a:bodyPr/>
          <a:lstStyle/>
          <a:p>
            <a:r>
              <a:rPr lang="en-US" dirty="0" smtClean="0"/>
              <a:t>Corie Zylstra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arguments</a:t>
            </a:r>
            <a:endParaRPr lang="en-US" dirty="0"/>
          </a:p>
        </p:txBody>
      </p:sp>
      <p:sp>
        <p:nvSpPr>
          <p:cNvPr id="3" name="Content Placeholder 2"/>
          <p:cNvSpPr>
            <a:spLocks noGrp="1"/>
          </p:cNvSpPr>
          <p:nvPr>
            <p:ph idx="1"/>
          </p:nvPr>
        </p:nvSpPr>
        <p:spPr/>
        <p:txBody>
          <a:bodyPr/>
          <a:lstStyle/>
          <a:p>
            <a:r>
              <a:rPr lang="en-US" dirty="0" smtClean="0"/>
              <a:t>Greg O’Shea</a:t>
            </a:r>
          </a:p>
          <a:p>
            <a:pPr lvl="1"/>
            <a:r>
              <a:rPr lang="en-US" dirty="0" smtClean="0"/>
              <a:t>If archivists wait for electronic records to become non-current then it will be too late</a:t>
            </a:r>
          </a:p>
          <a:p>
            <a:pPr lvl="1">
              <a:buNone/>
            </a:pPr>
            <a:endParaRPr lang="en-US" dirty="0" smtClean="0"/>
          </a:p>
          <a:p>
            <a:r>
              <a:rPr lang="en-US" dirty="0" smtClean="0"/>
              <a:t>Frank Upward</a:t>
            </a:r>
          </a:p>
          <a:p>
            <a:pPr lvl="1"/>
            <a:r>
              <a:rPr lang="en-US" dirty="0" smtClean="0"/>
              <a:t>Location will matter less than accessibility because records will “no longer have to move across clear boundaries in space or time to be seen as part of an archives.”</a:t>
            </a:r>
          </a:p>
        </p:txBody>
      </p:sp>
      <p:pic>
        <p:nvPicPr>
          <p:cNvPr id="1026" name="Picture 2" descr="C:\Program Files\Microsoft Office\MEDIA\CAGCAT10\j0300520.gif"/>
          <p:cNvPicPr>
            <a:picLocks noChangeAspect="1" noChangeArrowheads="1" noCrop="1"/>
          </p:cNvPicPr>
          <p:nvPr/>
        </p:nvPicPr>
        <p:blipFill>
          <a:blip r:embed="rId2" cstate="print"/>
          <a:srcRect/>
          <a:stretch>
            <a:fillRect/>
          </a:stretch>
        </p:blipFill>
        <p:spPr bwMode="auto">
          <a:xfrm>
            <a:off x="6248400" y="5212080"/>
            <a:ext cx="1714500" cy="147447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arguments</a:t>
            </a:r>
            <a:endParaRPr lang="en-US" dirty="0"/>
          </a:p>
        </p:txBody>
      </p:sp>
      <p:sp>
        <p:nvSpPr>
          <p:cNvPr id="3" name="Content Placeholder 2"/>
          <p:cNvSpPr>
            <a:spLocks noGrp="1"/>
          </p:cNvSpPr>
          <p:nvPr>
            <p:ph idx="1"/>
          </p:nvPr>
        </p:nvSpPr>
        <p:spPr/>
        <p:txBody>
          <a:bodyPr/>
          <a:lstStyle/>
          <a:p>
            <a:r>
              <a:rPr lang="en-US" dirty="0" smtClean="0"/>
              <a:t>Alf </a:t>
            </a:r>
            <a:r>
              <a:rPr lang="en-US" dirty="0" err="1" smtClean="0"/>
              <a:t>Erlandsson</a:t>
            </a:r>
            <a:endParaRPr lang="en-US" dirty="0" smtClean="0"/>
          </a:p>
          <a:p>
            <a:pPr lvl="1"/>
            <a:r>
              <a:rPr lang="en-US" dirty="0" smtClean="0"/>
              <a:t>‘Metadata systems approach’</a:t>
            </a:r>
          </a:p>
          <a:p>
            <a:pPr lvl="1"/>
            <a:r>
              <a:rPr lang="en-US" dirty="0" smtClean="0"/>
              <a:t>Have archival users in mind when the systems are designed and records are created</a:t>
            </a:r>
          </a:p>
          <a:p>
            <a:pPr lvl="1"/>
            <a:r>
              <a:rPr lang="en-US" dirty="0" smtClean="0"/>
              <a:t>Aid archivists later if they take physical custody</a:t>
            </a:r>
            <a:endParaRPr lang="en-US" dirty="0"/>
          </a:p>
        </p:txBody>
      </p:sp>
      <p:pic>
        <p:nvPicPr>
          <p:cNvPr id="5122" name="Picture 2" descr="C:\Users\Corie\AppData\Local\Microsoft\Windows\Temporary Internet Files\Content.IE5\1OPGAOGO\MC900060037[2].wmf"/>
          <p:cNvPicPr>
            <a:picLocks noChangeAspect="1" noChangeArrowheads="1"/>
          </p:cNvPicPr>
          <p:nvPr/>
        </p:nvPicPr>
        <p:blipFill>
          <a:blip r:embed="rId2" cstate="print"/>
          <a:srcRect/>
          <a:stretch>
            <a:fillRect/>
          </a:stretch>
        </p:blipFill>
        <p:spPr bwMode="auto">
          <a:xfrm>
            <a:off x="457200" y="5029200"/>
            <a:ext cx="1866290" cy="1451153"/>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arguments</a:t>
            </a:r>
            <a:endParaRPr lang="en-US" dirty="0"/>
          </a:p>
        </p:txBody>
      </p:sp>
      <p:sp>
        <p:nvSpPr>
          <p:cNvPr id="3" name="Content Placeholder 2"/>
          <p:cNvSpPr>
            <a:spLocks noGrp="1"/>
          </p:cNvSpPr>
          <p:nvPr>
            <p:ph idx="1"/>
          </p:nvPr>
        </p:nvSpPr>
        <p:spPr/>
        <p:txBody>
          <a:bodyPr/>
          <a:lstStyle/>
          <a:p>
            <a:r>
              <a:rPr lang="en-US" dirty="0" smtClean="0"/>
              <a:t>Heather </a:t>
            </a:r>
            <a:r>
              <a:rPr lang="en-US" dirty="0" err="1" smtClean="0"/>
              <a:t>MacNeil</a:t>
            </a:r>
            <a:endParaRPr lang="en-US" dirty="0" smtClean="0"/>
          </a:p>
          <a:p>
            <a:pPr lvl="1"/>
            <a:r>
              <a:rPr lang="en-US" dirty="0" smtClean="0"/>
              <a:t>Interference from outsiders would undermine the evidential value of the metadata</a:t>
            </a:r>
          </a:p>
          <a:p>
            <a:pPr lvl="1">
              <a:buNone/>
            </a:pPr>
            <a:endParaRPr lang="en-US" dirty="0" smtClean="0"/>
          </a:p>
          <a:p>
            <a:r>
              <a:rPr lang="en-US" dirty="0" smtClean="0"/>
              <a:t>Sarah Flynn</a:t>
            </a:r>
          </a:p>
          <a:p>
            <a:pPr lvl="1"/>
            <a:r>
              <a:rPr lang="en-US" dirty="0" smtClean="0"/>
              <a:t>Post-custodial management is not necessarily permanent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middle ground approaches</a:t>
            </a:r>
            <a:endParaRPr lang="en-US" dirty="0"/>
          </a:p>
        </p:txBody>
      </p:sp>
      <p:sp>
        <p:nvSpPr>
          <p:cNvPr id="3" name="Content Placeholder 2"/>
          <p:cNvSpPr>
            <a:spLocks noGrp="1"/>
          </p:cNvSpPr>
          <p:nvPr>
            <p:ph idx="1"/>
          </p:nvPr>
        </p:nvSpPr>
        <p:spPr/>
        <p:txBody>
          <a:bodyPr/>
          <a:lstStyle/>
          <a:p>
            <a:r>
              <a:rPr lang="en-US" dirty="0" smtClean="0"/>
              <a:t>Ellis</a:t>
            </a:r>
          </a:p>
          <a:p>
            <a:pPr lvl="1"/>
            <a:r>
              <a:rPr lang="en-US" dirty="0" smtClean="0"/>
              <a:t>Do not take an extreme position</a:t>
            </a:r>
          </a:p>
          <a:p>
            <a:pPr lvl="1"/>
            <a:r>
              <a:rPr lang="en-US" dirty="0" smtClean="0"/>
              <a:t>The NAA’s position is case sensitive</a:t>
            </a:r>
          </a:p>
          <a:p>
            <a:pPr lvl="1"/>
            <a:r>
              <a:rPr lang="en-US" dirty="0" smtClean="0"/>
              <a:t>Post-custodial management will not work for every institution</a:t>
            </a:r>
          </a:p>
          <a:p>
            <a:pPr lvl="1">
              <a:buNone/>
            </a:pPr>
            <a:endParaRPr lang="en-US" dirty="0" smtClean="0"/>
          </a:p>
          <a:p>
            <a:r>
              <a:rPr lang="en-US" dirty="0" smtClean="0"/>
              <a:t>Archives have a choice</a:t>
            </a:r>
          </a:p>
          <a:p>
            <a:pPr lvl="1"/>
            <a:r>
              <a:rPr lang="en-US" dirty="0" smtClean="0"/>
              <a:t>Certified digital archives</a:t>
            </a:r>
          </a:p>
        </p:txBody>
      </p:sp>
      <p:pic>
        <p:nvPicPr>
          <p:cNvPr id="7170" name="Picture 2" descr="C:\Users\Corie\AppData\Local\Microsoft\Windows\Temporary Internet Files\Content.IE5\6QS4XT1J\MC900354154[1].wmf"/>
          <p:cNvPicPr>
            <a:picLocks noChangeAspect="1" noChangeArrowheads="1"/>
          </p:cNvPicPr>
          <p:nvPr/>
        </p:nvPicPr>
        <p:blipFill>
          <a:blip r:embed="rId2" cstate="print"/>
          <a:srcRect/>
          <a:stretch>
            <a:fillRect/>
          </a:stretch>
        </p:blipFill>
        <p:spPr bwMode="auto">
          <a:xfrm>
            <a:off x="4876800" y="3705885"/>
            <a:ext cx="3195873" cy="315211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in Australia</a:t>
            </a:r>
            <a:endParaRPr lang="en-US" dirty="0"/>
          </a:p>
        </p:txBody>
      </p:sp>
      <p:sp>
        <p:nvSpPr>
          <p:cNvPr id="3" name="Content Placeholder 2"/>
          <p:cNvSpPr>
            <a:spLocks noGrp="1"/>
          </p:cNvSpPr>
          <p:nvPr>
            <p:ph idx="1"/>
          </p:nvPr>
        </p:nvSpPr>
        <p:spPr/>
        <p:txBody>
          <a:bodyPr/>
          <a:lstStyle/>
          <a:p>
            <a:r>
              <a:rPr lang="en-US" dirty="0" smtClean="0"/>
              <a:t>Switch to custodial management of digital records of archival value</a:t>
            </a:r>
          </a:p>
          <a:p>
            <a:endParaRPr lang="en-US" dirty="0" smtClean="0"/>
          </a:p>
          <a:p>
            <a:r>
              <a:rPr lang="en-US" dirty="0" smtClean="0"/>
              <a:t>Found a “lack </a:t>
            </a:r>
            <a:r>
              <a:rPr lang="en-US" dirty="0" smtClean="0"/>
              <a:t>of understanding and a high degree of confusion among employees regarding their responsibilities and abilities to manage electronic records’ as well as considerable confusion among agency </a:t>
            </a:r>
            <a:r>
              <a:rPr lang="en-US" dirty="0" err="1" smtClean="0"/>
              <a:t>recordkeepers</a:t>
            </a:r>
            <a:r>
              <a:rPr lang="en-US" dirty="0" smtClean="0"/>
              <a:t> about the requirements of the standard on electronic recordkeeping.”</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normAutofit/>
          </a:bodyPr>
          <a:lstStyle/>
          <a:p>
            <a:r>
              <a:rPr lang="en-US" dirty="0" smtClean="0"/>
              <a:t>The custody issue has been around for over 130 years</a:t>
            </a:r>
          </a:p>
          <a:p>
            <a:endParaRPr lang="en-US" dirty="0" smtClean="0"/>
          </a:p>
          <a:p>
            <a:r>
              <a:rPr lang="en-US" dirty="0" smtClean="0"/>
              <a:t>Post-custodial supporters need to act and think more like the archival pioneers</a:t>
            </a:r>
          </a:p>
          <a:p>
            <a:endParaRPr lang="en-US" dirty="0" smtClean="0"/>
          </a:p>
          <a:p>
            <a:r>
              <a:rPr lang="en-US" dirty="0" smtClean="0"/>
              <a:t>Custodial </a:t>
            </a:r>
            <a:r>
              <a:rPr lang="en-US" dirty="0" smtClean="0"/>
              <a:t>supporters </a:t>
            </a:r>
            <a:r>
              <a:rPr lang="en-US" dirty="0" smtClean="0"/>
              <a:t>need to think about the future of electronic records</a:t>
            </a:r>
          </a:p>
        </p:txBody>
      </p:sp>
      <p:pic>
        <p:nvPicPr>
          <p:cNvPr id="8194" name="Picture 2" descr="C:\Users\Corie\AppData\Local\Microsoft\Windows\Temporary Internet Files\Content.IE5\1OPGAOGO\MC900335666[1].wmf"/>
          <p:cNvPicPr>
            <a:picLocks noChangeAspect="1" noChangeArrowheads="1"/>
          </p:cNvPicPr>
          <p:nvPr/>
        </p:nvPicPr>
        <p:blipFill>
          <a:blip r:embed="rId2" cstate="print"/>
          <a:srcRect/>
          <a:stretch>
            <a:fillRect/>
          </a:stretch>
        </p:blipFill>
        <p:spPr bwMode="auto">
          <a:xfrm>
            <a:off x="5867400" y="4951507"/>
            <a:ext cx="1167142" cy="1906493"/>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lstStyle/>
          <a:p>
            <a:r>
              <a:rPr lang="en-US" dirty="0" smtClean="0"/>
              <a:t>Both sides worry about the authenticity of the records for future use</a:t>
            </a:r>
          </a:p>
          <a:p>
            <a:pPr lvl="1"/>
            <a:r>
              <a:rPr lang="en-US" dirty="0" smtClean="0"/>
              <a:t>Post-</a:t>
            </a:r>
            <a:r>
              <a:rPr lang="en-US" dirty="0" err="1" smtClean="0"/>
              <a:t>custodialists</a:t>
            </a:r>
            <a:r>
              <a:rPr lang="en-US" dirty="0" smtClean="0"/>
              <a:t> want early archival involvement so that records wont be lost</a:t>
            </a:r>
          </a:p>
          <a:p>
            <a:pPr lvl="1"/>
            <a:r>
              <a:rPr lang="en-US" dirty="0" err="1" smtClean="0"/>
              <a:t>Custodialists</a:t>
            </a:r>
            <a:r>
              <a:rPr lang="en-US" dirty="0" smtClean="0"/>
              <a:t> worry that involvement will cause bias</a:t>
            </a:r>
          </a:p>
          <a:p>
            <a:endParaRPr lang="en-US" dirty="0" smtClean="0"/>
          </a:p>
          <a:p>
            <a:r>
              <a:rPr lang="en-US" dirty="0" smtClean="0"/>
              <a:t>Can a middle ground be found?</a:t>
            </a:r>
          </a:p>
          <a:p>
            <a:pPr lvl="1"/>
            <a:r>
              <a:rPr lang="en-US" dirty="0" err="1" smtClean="0"/>
              <a:t>Erlandsson’s</a:t>
            </a:r>
            <a:r>
              <a:rPr lang="en-US" dirty="0" smtClean="0"/>
              <a:t> metadata system?</a:t>
            </a:r>
          </a:p>
          <a:p>
            <a:endParaRPr lang="en-US" dirty="0"/>
          </a:p>
        </p:txBody>
      </p:sp>
      <p:pic>
        <p:nvPicPr>
          <p:cNvPr id="4" name="Picture 2" descr="C:\Users\Corie\AppData\Local\Microsoft\Windows\Temporary Internet Files\Content.IE5\1OPGAOGO\MC900060037[2].wmf"/>
          <p:cNvPicPr>
            <a:picLocks noChangeAspect="1" noChangeArrowheads="1"/>
          </p:cNvPicPr>
          <p:nvPr/>
        </p:nvPicPr>
        <p:blipFill>
          <a:blip r:embed="rId2" cstate="print"/>
          <a:srcRect/>
          <a:stretch>
            <a:fillRect/>
          </a:stretch>
        </p:blipFill>
        <p:spPr bwMode="auto">
          <a:xfrm>
            <a:off x="6019800" y="5181600"/>
            <a:ext cx="1866290" cy="1451153"/>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normAutofit lnSpcReduction="10000"/>
          </a:bodyPr>
          <a:lstStyle/>
          <a:p>
            <a:r>
              <a:rPr lang="en-US" dirty="0" smtClean="0"/>
              <a:t>Post-custodial management is not for everyone</a:t>
            </a:r>
          </a:p>
          <a:p>
            <a:endParaRPr lang="en-US" dirty="0" smtClean="0"/>
          </a:p>
          <a:p>
            <a:r>
              <a:rPr lang="en-US" dirty="0" smtClean="0"/>
              <a:t>Create policies and standards to keep everyone accountable</a:t>
            </a:r>
          </a:p>
          <a:p>
            <a:endParaRPr lang="en-US" dirty="0" smtClean="0"/>
          </a:p>
          <a:p>
            <a:r>
              <a:rPr lang="en-US" dirty="0" smtClean="0"/>
              <a:t>No institution should be forced to use it</a:t>
            </a:r>
          </a:p>
          <a:p>
            <a:endParaRPr lang="en-US" dirty="0" smtClean="0"/>
          </a:p>
          <a:p>
            <a:r>
              <a:rPr lang="en-US" dirty="0" smtClean="0"/>
              <a:t>Higher bodies like the NAA should research theories before making them national standards</a:t>
            </a:r>
          </a:p>
          <a:p>
            <a:pPr lvl="1"/>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Archivist</a:t>
            </a:r>
          </a:p>
          <a:p>
            <a:pPr lvl="1"/>
            <a:r>
              <a:rPr lang="en-US" dirty="0" smtClean="0"/>
              <a:t>“an individual responsible for appraising, acquiring, arranging, describing, preserving, and providing access to records of enduring value, according to the principles of provenance, original order, and collective control to protect the materials’ authenticity and context.”</a:t>
            </a:r>
          </a:p>
          <a:p>
            <a:pPr lvl="1"/>
            <a:endParaRPr lang="en-US" dirty="0" smtClean="0"/>
          </a:p>
          <a:p>
            <a:r>
              <a:rPr lang="en-US" dirty="0" smtClean="0"/>
              <a:t>Creation is beyond the role of the archivist</a:t>
            </a:r>
            <a:endParaRPr lang="en-US" dirty="0" smtClean="0"/>
          </a:p>
          <a:p>
            <a:pPr lvl="1">
              <a:buNone/>
            </a:pPr>
            <a:endParaRPr lang="en-US" dirty="0" smtClean="0"/>
          </a:p>
          <a:p>
            <a:pPr lvl="1"/>
            <a:endParaRPr lang="en-US" dirty="0" smtClean="0"/>
          </a:p>
          <a:p>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t>“A Glossary of Archival and Records Terminology.” </a:t>
            </a:r>
            <a:r>
              <a:rPr lang="en-US" i="1" dirty="0" smtClean="0"/>
              <a:t>The Society of American Archivists</a:t>
            </a:r>
            <a:r>
              <a:rPr lang="en-US" dirty="0" smtClean="0"/>
              <a:t>. Accessed April 10, 2012. http://www.archivists.org/glossary/index.asp.</a:t>
            </a:r>
          </a:p>
          <a:p>
            <a:pPr>
              <a:buNone/>
            </a:pPr>
            <a:endParaRPr lang="en-US" dirty="0" smtClean="0"/>
          </a:p>
          <a:p>
            <a:r>
              <a:rPr lang="en-US" dirty="0" smtClean="0"/>
              <a:t>Bastian, Jeannette Allis. “A Question of Custody: The Colonial Archives of the United States Virgin Islands.” </a:t>
            </a:r>
            <a:r>
              <a:rPr lang="en-US" i="1" dirty="0" smtClean="0"/>
              <a:t>American Archivist</a:t>
            </a:r>
            <a:r>
              <a:rPr lang="en-US" dirty="0" smtClean="0"/>
              <a:t> 64, no.1 (Spring/Summer 2001): 96–114.</a:t>
            </a:r>
          </a:p>
          <a:p>
            <a:pPr>
              <a:buNone/>
            </a:pPr>
            <a:endParaRPr lang="en-US" dirty="0" smtClean="0"/>
          </a:p>
          <a:p>
            <a:r>
              <a:rPr lang="en-US" dirty="0" err="1" smtClean="0"/>
              <a:t>Boadle</a:t>
            </a:r>
            <a:r>
              <a:rPr lang="en-US" dirty="0" smtClean="0"/>
              <a:t>, Don. “Reinventing the Archive in a Virtual Environment: Australians and the Non-Custodial Management of Electronic Records.” </a:t>
            </a:r>
            <a:r>
              <a:rPr lang="en-US" i="1" dirty="0" smtClean="0"/>
              <a:t>Australian Academic &amp; Research Libraries</a:t>
            </a:r>
            <a:r>
              <a:rPr lang="en-US" dirty="0" smtClean="0"/>
              <a:t> 35, no. 3 (September 2004): 242-252.</a:t>
            </a:r>
          </a:p>
          <a:p>
            <a:pPr>
              <a:buNone/>
            </a:pPr>
            <a:endParaRPr lang="en-US" dirty="0" smtClean="0"/>
          </a:p>
          <a:p>
            <a:r>
              <a:rPr lang="en-US" dirty="0" smtClean="0"/>
              <a:t>Burrows, Toby. “Personal Electronic Archives: Collecting the Digital Me.” </a:t>
            </a:r>
            <a:r>
              <a:rPr lang="en-US" i="1" dirty="0" smtClean="0"/>
              <a:t>OCLC Systems &amp; Services</a:t>
            </a:r>
            <a:r>
              <a:rPr lang="en-US" dirty="0" smtClean="0"/>
              <a:t> 22, no. 2 (2006): 85 - 88</a:t>
            </a:r>
          </a:p>
          <a:p>
            <a:pPr>
              <a:buNone/>
            </a:pPr>
            <a:endParaRPr lang="en-US" dirty="0" smtClean="0"/>
          </a:p>
          <a:p>
            <a:r>
              <a:rPr lang="en-US" dirty="0" smtClean="0"/>
              <a:t>Davis, Susan E. “Electronic Records Planning in ‘Collecting’ Repositories.” </a:t>
            </a:r>
            <a:r>
              <a:rPr lang="en-US" i="1" dirty="0" smtClean="0"/>
              <a:t>The American Archivist</a:t>
            </a:r>
            <a:r>
              <a:rPr lang="en-US" dirty="0" smtClean="0"/>
              <a:t> 71 (Spring/Summer 2008): 167 - 189.</a:t>
            </a:r>
          </a:p>
          <a:p>
            <a:pPr>
              <a:buNone/>
            </a:pPr>
            <a:endParaRPr lang="en-US" dirty="0" smtClean="0"/>
          </a:p>
          <a:p>
            <a:r>
              <a:rPr lang="en-US" dirty="0" smtClean="0"/>
              <a:t>Henry, Linda J. “</a:t>
            </a:r>
            <a:r>
              <a:rPr lang="en-US" dirty="0" err="1" smtClean="0"/>
              <a:t>Schellenberg</a:t>
            </a:r>
            <a:r>
              <a:rPr lang="en-US" dirty="0" smtClean="0"/>
              <a:t> in Cyberspace.” </a:t>
            </a:r>
            <a:r>
              <a:rPr lang="en-US" i="1" dirty="0" smtClean="0"/>
              <a:t>American Archivist</a:t>
            </a:r>
            <a:r>
              <a:rPr lang="en-US" dirty="0" smtClean="0"/>
              <a:t> 61, no. 2 (1998): 309–327.</a:t>
            </a:r>
          </a:p>
          <a:p>
            <a:pPr>
              <a:buNone/>
            </a:pPr>
            <a:endParaRPr lang="en-US" dirty="0" smtClean="0"/>
          </a:p>
          <a:p>
            <a:r>
              <a:rPr lang="en-US" dirty="0" err="1" smtClean="0"/>
              <a:t>Ketelaar</a:t>
            </a:r>
            <a:r>
              <a:rPr lang="en-US" dirty="0" smtClean="0"/>
              <a:t>, Eric. “Archival Theory and the Dutch Manual.” </a:t>
            </a:r>
            <a:r>
              <a:rPr lang="en-US" i="1" dirty="0" err="1" smtClean="0"/>
              <a:t>Archivaria</a:t>
            </a:r>
            <a:r>
              <a:rPr lang="en-US" dirty="0" smtClean="0"/>
              <a:t> 41 (January 1996):   31 - 40</a:t>
            </a:r>
          </a:p>
          <a:p>
            <a:pPr>
              <a:buNone/>
            </a:pPr>
            <a:endParaRPr lang="en-US" dirty="0" smtClean="0"/>
          </a:p>
          <a:p>
            <a:r>
              <a:rPr lang="en-US" dirty="0" smtClean="0"/>
              <a:t>Tough, Alistair G. “The Post-custodial/Pro-custodial Argument from a Records Management Perspective.” </a:t>
            </a:r>
            <a:r>
              <a:rPr lang="en-US" i="1" dirty="0" smtClean="0"/>
              <a:t>Journal of the Society of Archivists</a:t>
            </a:r>
            <a:r>
              <a:rPr lang="en-US" dirty="0" smtClean="0"/>
              <a:t> 25, no. 1 (2004): 19 - 26.</a:t>
            </a:r>
          </a:p>
          <a:p>
            <a:pPr>
              <a:buNone/>
            </a:pPr>
            <a:endParaRPr lang="en-US" dirty="0" smtClean="0"/>
          </a:p>
          <a:p>
            <a:r>
              <a:rPr lang="en-US" dirty="0" err="1" smtClean="0"/>
              <a:t>Tschan</a:t>
            </a:r>
            <a:r>
              <a:rPr lang="en-US" dirty="0" smtClean="0"/>
              <a:t>, </a:t>
            </a:r>
            <a:r>
              <a:rPr lang="en-US" dirty="0" err="1" smtClean="0"/>
              <a:t>Reto</a:t>
            </a:r>
            <a:r>
              <a:rPr lang="en-US" dirty="0" smtClean="0"/>
              <a:t>. “A Comparison of </a:t>
            </a:r>
            <a:r>
              <a:rPr lang="en-US" dirty="0" err="1" smtClean="0"/>
              <a:t>Jenkinson</a:t>
            </a:r>
            <a:r>
              <a:rPr lang="en-US" dirty="0" smtClean="0"/>
              <a:t> and </a:t>
            </a:r>
            <a:r>
              <a:rPr lang="en-US" dirty="0" err="1" smtClean="0"/>
              <a:t>Schellenberg</a:t>
            </a:r>
            <a:r>
              <a:rPr lang="en-US" dirty="0" smtClean="0"/>
              <a:t> on Appraisal.” </a:t>
            </a:r>
            <a:r>
              <a:rPr lang="en-US" i="1" dirty="0" smtClean="0"/>
              <a:t>American Archivist</a:t>
            </a:r>
            <a:r>
              <a:rPr lang="en-US" dirty="0" smtClean="0"/>
              <a:t> 65 (Fall/Winter 2002): 176 - 195.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Custodial history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1870’s—Theodoor Van </a:t>
            </a:r>
            <a:r>
              <a:rPr lang="en-US" dirty="0" err="1" smtClean="0"/>
              <a:t>Riemsdijk</a:t>
            </a:r>
            <a:endParaRPr lang="en-US" dirty="0" smtClean="0"/>
          </a:p>
          <a:p>
            <a:pPr lvl="1"/>
            <a:r>
              <a:rPr lang="en-US" dirty="0" smtClean="0"/>
              <a:t>Focus on why and how records are created rather than their future use</a:t>
            </a:r>
          </a:p>
          <a:p>
            <a:r>
              <a:rPr lang="en-US" dirty="0" err="1" smtClean="0"/>
              <a:t>Shellenberg</a:t>
            </a:r>
            <a:endParaRPr lang="en-US" dirty="0" smtClean="0"/>
          </a:p>
          <a:p>
            <a:pPr lvl="1"/>
            <a:r>
              <a:rPr lang="en-US" dirty="0" err="1" smtClean="0"/>
              <a:t>Noncustody</a:t>
            </a:r>
            <a:r>
              <a:rPr lang="en-US" dirty="0" smtClean="0"/>
              <a:t>=lost and damaged records</a:t>
            </a:r>
          </a:p>
          <a:p>
            <a:r>
              <a:rPr lang="en-US" dirty="0" smtClean="0"/>
              <a:t>1937—Jenkinson</a:t>
            </a:r>
          </a:p>
          <a:p>
            <a:pPr lvl="1"/>
            <a:r>
              <a:rPr lang="en-US" dirty="0" smtClean="0"/>
              <a:t>Archives are “'documents that are </a:t>
            </a:r>
            <a:r>
              <a:rPr lang="en-US" i="1" dirty="0" smtClean="0"/>
              <a:t>set aside for preservation in official custody'.</a:t>
            </a:r>
            <a:r>
              <a:rPr lang="en-US" dirty="0" smtClean="0"/>
              <a:t> </a:t>
            </a:r>
            <a:r>
              <a:rPr lang="en-US" i="1" dirty="0" smtClean="0"/>
              <a:t> </a:t>
            </a:r>
            <a:r>
              <a:rPr lang="en-US" dirty="0" smtClean="0"/>
              <a:t>Custody was critical to what he called 'Archive quality', which depended on records appraised as having continuing value as archives being managed by </a:t>
            </a:r>
            <a:r>
              <a:rPr lang="en-US" i="1" dirty="0" smtClean="0"/>
              <a:t>'an unblemished line of responsible custodians', </a:t>
            </a:r>
            <a:r>
              <a:rPr lang="en-US" dirty="0" smtClean="0"/>
              <a:t>whose 'primary duties' were the 'physical and moral defense' of the archives in their care.”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Custodial history</a:t>
            </a:r>
            <a:endParaRPr lang="en-US" dirty="0"/>
          </a:p>
        </p:txBody>
      </p:sp>
      <p:sp>
        <p:nvSpPr>
          <p:cNvPr id="3" name="Content Placeholder 2"/>
          <p:cNvSpPr>
            <a:spLocks noGrp="1"/>
          </p:cNvSpPr>
          <p:nvPr>
            <p:ph idx="1"/>
          </p:nvPr>
        </p:nvSpPr>
        <p:spPr/>
        <p:txBody>
          <a:bodyPr/>
          <a:lstStyle/>
          <a:p>
            <a:r>
              <a:rPr lang="en-US" dirty="0" smtClean="0"/>
              <a:t>1960’s—Society of American Archivists (SAA)</a:t>
            </a:r>
          </a:p>
          <a:p>
            <a:pPr lvl="1"/>
            <a:r>
              <a:rPr lang="en-US" dirty="0" smtClean="0"/>
              <a:t>Custody is still important</a:t>
            </a:r>
          </a:p>
          <a:p>
            <a:pPr lvl="1">
              <a:buNone/>
            </a:pPr>
            <a:endParaRPr lang="en-US" dirty="0" smtClean="0"/>
          </a:p>
          <a:p>
            <a:r>
              <a:rPr lang="en-US" dirty="0" smtClean="0"/>
              <a:t>1980—F. Gerald Ham</a:t>
            </a:r>
          </a:p>
          <a:p>
            <a:pPr lvl="1"/>
            <a:r>
              <a:rPr lang="en-US" dirty="0" smtClean="0"/>
              <a:t>Introduced the term “</a:t>
            </a:r>
            <a:r>
              <a:rPr lang="en-US" dirty="0" err="1" smtClean="0"/>
              <a:t>postcustodialism</a:t>
            </a:r>
            <a:r>
              <a:rPr lang="en-US" dirty="0" smtClean="0"/>
              <a:t>” into archival vocabulary and theory</a:t>
            </a:r>
          </a:p>
          <a:p>
            <a:pPr lvl="1"/>
            <a:r>
              <a:rPr lang="en-US" dirty="0" smtClean="0"/>
              <a:t>Archivists will manage records and not just keep them</a:t>
            </a:r>
          </a:p>
          <a:p>
            <a:pPr lvl="1">
              <a:buNone/>
            </a:pPr>
            <a:endParaRPr lang="en-US" dirty="0" smtClean="0"/>
          </a:p>
          <a:p>
            <a:r>
              <a:rPr lang="en-US" dirty="0" smtClean="0"/>
              <a:t>1980’s—Archivists do not know which approach is best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Bearman</a:t>
            </a:r>
            <a:r>
              <a:rPr lang="en-US" dirty="0" smtClean="0"/>
              <a:t>/cook </a:t>
            </a:r>
            <a:r>
              <a:rPr lang="en-US" dirty="0" err="1" smtClean="0"/>
              <a:t>vs</a:t>
            </a:r>
            <a:r>
              <a:rPr lang="en-US" dirty="0" smtClean="0"/>
              <a:t> </a:t>
            </a:r>
            <a:r>
              <a:rPr lang="en-US" dirty="0" err="1" smtClean="0"/>
              <a:t>eastwood</a:t>
            </a:r>
            <a:endParaRPr lang="en-US" dirty="0"/>
          </a:p>
        </p:txBody>
      </p:sp>
      <p:sp>
        <p:nvSpPr>
          <p:cNvPr id="3" name="Content Placeholder 2"/>
          <p:cNvSpPr>
            <a:spLocks noGrp="1"/>
          </p:cNvSpPr>
          <p:nvPr>
            <p:ph idx="1"/>
          </p:nvPr>
        </p:nvSpPr>
        <p:spPr/>
        <p:txBody>
          <a:bodyPr/>
          <a:lstStyle/>
          <a:p>
            <a:r>
              <a:rPr lang="en-US" dirty="0" err="1" smtClean="0"/>
              <a:t>Bearman</a:t>
            </a:r>
            <a:r>
              <a:rPr lang="en-US" dirty="0" smtClean="0"/>
              <a:t> (most outspoken critic of custody) and Cook</a:t>
            </a:r>
          </a:p>
          <a:p>
            <a:pPr lvl="1"/>
            <a:r>
              <a:rPr lang="en-US" dirty="0" smtClean="0"/>
              <a:t>Abandon the role of custodian</a:t>
            </a:r>
          </a:p>
          <a:p>
            <a:pPr lvl="1"/>
            <a:r>
              <a:rPr lang="en-US" dirty="0" smtClean="0"/>
              <a:t>Work with records managers to appraise records.</a:t>
            </a:r>
          </a:p>
          <a:p>
            <a:pPr lvl="1"/>
            <a:r>
              <a:rPr lang="en-US" dirty="0" smtClean="0"/>
              <a:t>Appraisal </a:t>
            </a:r>
            <a:r>
              <a:rPr lang="en-US" dirty="0" smtClean="0"/>
              <a:t>based on relevance to the corporation and society</a:t>
            </a:r>
          </a:p>
          <a:p>
            <a:r>
              <a:rPr lang="en-US" dirty="0" smtClean="0"/>
              <a:t>Eastwood</a:t>
            </a:r>
          </a:p>
          <a:p>
            <a:pPr lvl="1"/>
            <a:r>
              <a:rPr lang="en-US" dirty="0" smtClean="0"/>
              <a:t>“The physical custody of archival material remains essential for guaranteeing an uncorrupted and intelligible record of the past, and in terms of ensuring accountability for both institutions and for society as a whole.”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paradigm”</a:t>
            </a:r>
            <a:endParaRPr lang="en-US" dirty="0"/>
          </a:p>
        </p:txBody>
      </p:sp>
      <p:sp>
        <p:nvSpPr>
          <p:cNvPr id="3" name="Content Placeholder 2"/>
          <p:cNvSpPr>
            <a:spLocks noGrp="1"/>
          </p:cNvSpPr>
          <p:nvPr>
            <p:ph idx="1"/>
          </p:nvPr>
        </p:nvSpPr>
        <p:spPr/>
        <p:txBody>
          <a:bodyPr/>
          <a:lstStyle/>
          <a:p>
            <a:r>
              <a:rPr lang="en-US" dirty="0" smtClean="0"/>
              <a:t>Change the focus from</a:t>
            </a:r>
          </a:p>
          <a:p>
            <a:pPr lvl="1"/>
            <a:r>
              <a:rPr lang="en-US" dirty="0" smtClean="0"/>
              <a:t>Record content to context</a:t>
            </a:r>
          </a:p>
          <a:p>
            <a:pPr lvl="1"/>
            <a:r>
              <a:rPr lang="en-US" dirty="0" smtClean="0"/>
              <a:t>Record itself to its function</a:t>
            </a:r>
          </a:p>
          <a:p>
            <a:pPr lvl="1"/>
            <a:r>
              <a:rPr lang="en-US" dirty="0" smtClean="0"/>
              <a:t>Custodial preservation to “intervening in the records creation process and managing the behavior of creators”</a:t>
            </a:r>
          </a:p>
          <a:p>
            <a:pPr lvl="1"/>
            <a:endParaRPr lang="en-US" dirty="0" smtClean="0"/>
          </a:p>
          <a:p>
            <a:r>
              <a:rPr lang="en-US" dirty="0" smtClean="0"/>
              <a:t>New paradigm supporters were very abusive towards the traditional custodial approach</a:t>
            </a:r>
          </a:p>
          <a:p>
            <a:pPr lv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a:r>
            <a:r>
              <a:rPr lang="en-US" dirty="0" err="1" smtClean="0"/>
              <a:t>Shellenberg</a:t>
            </a:r>
            <a:r>
              <a:rPr lang="en-US" dirty="0" smtClean="0"/>
              <a:t> in cyberspace”</a:t>
            </a:r>
            <a:endParaRPr lang="en-US" dirty="0"/>
          </a:p>
        </p:txBody>
      </p:sp>
      <p:sp>
        <p:nvSpPr>
          <p:cNvPr id="3" name="Content Placeholder 2"/>
          <p:cNvSpPr>
            <a:spLocks noGrp="1"/>
          </p:cNvSpPr>
          <p:nvPr>
            <p:ph idx="1"/>
          </p:nvPr>
        </p:nvSpPr>
        <p:spPr/>
        <p:txBody>
          <a:bodyPr/>
          <a:lstStyle/>
          <a:p>
            <a:r>
              <a:rPr lang="en-US" dirty="0" smtClean="0"/>
              <a:t>Author Linda J. Henry</a:t>
            </a:r>
          </a:p>
          <a:p>
            <a:pPr lvl="1"/>
            <a:r>
              <a:rPr lang="en-US" dirty="0" smtClean="0"/>
              <a:t>New paradigm supporters do not support their views well</a:t>
            </a:r>
          </a:p>
          <a:p>
            <a:pPr lvl="2"/>
            <a:r>
              <a:rPr lang="en-US" dirty="0" smtClean="0"/>
              <a:t>Poor research and references</a:t>
            </a:r>
          </a:p>
          <a:p>
            <a:pPr lvl="2"/>
            <a:r>
              <a:rPr lang="en-US" dirty="0" smtClean="0"/>
              <a:t>Do not consider other opinions and experiences</a:t>
            </a:r>
          </a:p>
          <a:p>
            <a:pPr lvl="2"/>
            <a:endParaRPr lang="en-US" dirty="0" smtClean="0"/>
          </a:p>
          <a:p>
            <a:pPr lvl="1"/>
            <a:r>
              <a:rPr lang="en-US" dirty="0" smtClean="0"/>
              <a:t>Suggests looking at the National Archives and Records Administration (NARA)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Post-custodial management in Australia</a:t>
            </a:r>
            <a:endParaRPr lang="en-US" dirty="0"/>
          </a:p>
        </p:txBody>
      </p:sp>
      <p:sp>
        <p:nvSpPr>
          <p:cNvPr id="3" name="Content Placeholder 2"/>
          <p:cNvSpPr>
            <a:spLocks noGrp="1"/>
          </p:cNvSpPr>
          <p:nvPr>
            <p:ph idx="1"/>
          </p:nvPr>
        </p:nvSpPr>
        <p:spPr/>
        <p:txBody>
          <a:bodyPr/>
          <a:lstStyle/>
          <a:p>
            <a:r>
              <a:rPr lang="en-US" dirty="0" smtClean="0"/>
              <a:t>Even more involvement</a:t>
            </a:r>
          </a:p>
          <a:p>
            <a:pPr lvl="1"/>
            <a:r>
              <a:rPr lang="en-US" dirty="0" smtClean="0"/>
              <a:t>Archivists “work collaboratively with other information specialists, including records managers and information technology professionals, to analyze information management requirements, design appropriate systems, and estimate and oversee the management of risks involved in keeping or destroying information.”</a:t>
            </a:r>
          </a:p>
          <a:p>
            <a:r>
              <a:rPr lang="en-US" dirty="0" smtClean="0"/>
              <a:t>National Archives of Australia (NAA)</a:t>
            </a:r>
          </a:p>
          <a:p>
            <a:pPr lvl="1"/>
            <a:r>
              <a:rPr lang="en-US" dirty="0" smtClean="0"/>
              <a:t>Archivists and creators work together under the same rules</a:t>
            </a:r>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Australia’s pro post-custodial</a:t>
            </a:r>
            <a:endParaRPr lang="en-US" dirty="0"/>
          </a:p>
        </p:txBody>
      </p:sp>
      <p:sp>
        <p:nvSpPr>
          <p:cNvPr id="3" name="Content Placeholder 2"/>
          <p:cNvSpPr>
            <a:spLocks noGrp="1"/>
          </p:cNvSpPr>
          <p:nvPr>
            <p:ph idx="1"/>
          </p:nvPr>
        </p:nvSpPr>
        <p:spPr/>
        <p:txBody>
          <a:bodyPr/>
          <a:lstStyle/>
          <a:p>
            <a:r>
              <a:rPr lang="en-US" dirty="0" err="1" smtClean="0"/>
              <a:t>Acland</a:t>
            </a:r>
            <a:endParaRPr lang="en-US" dirty="0" smtClean="0"/>
          </a:p>
          <a:p>
            <a:pPr lvl="1"/>
            <a:r>
              <a:rPr lang="en-US" dirty="0" smtClean="0"/>
              <a:t>Followed the NAA’s form at the University of </a:t>
            </a:r>
            <a:r>
              <a:rPr lang="en-US" dirty="0" err="1" smtClean="0"/>
              <a:t>Queenland</a:t>
            </a:r>
            <a:endParaRPr lang="en-US" dirty="0" smtClean="0"/>
          </a:p>
          <a:p>
            <a:pPr lvl="1">
              <a:buNone/>
            </a:pPr>
            <a:endParaRPr lang="en-US" dirty="0" smtClean="0"/>
          </a:p>
          <a:p>
            <a:r>
              <a:rPr lang="en-US" dirty="0" err="1" smtClean="0"/>
              <a:t>McKemmish</a:t>
            </a:r>
            <a:endParaRPr lang="en-US" dirty="0" smtClean="0"/>
          </a:p>
          <a:p>
            <a:pPr lvl="1"/>
            <a:r>
              <a:rPr lang="en-US" dirty="0" smtClean="0"/>
              <a:t>Focus on the relationship between agencies, how they create their records, and the records themselves</a:t>
            </a:r>
          </a:p>
          <a:p>
            <a:pPr lvl="1"/>
            <a:r>
              <a:rPr lang="en-US" dirty="0" smtClean="0"/>
              <a:t>Custody should remain with the creating or controlling agency</a:t>
            </a:r>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300" dirty="0" smtClean="0"/>
              <a:t>Australia’s anti post-custodial</a:t>
            </a:r>
            <a:endParaRPr lang="en-US" sz="3300" dirty="0"/>
          </a:p>
        </p:txBody>
      </p:sp>
      <p:sp>
        <p:nvSpPr>
          <p:cNvPr id="3" name="Content Placeholder 2"/>
          <p:cNvSpPr>
            <a:spLocks noGrp="1"/>
          </p:cNvSpPr>
          <p:nvPr>
            <p:ph idx="1"/>
          </p:nvPr>
        </p:nvSpPr>
        <p:spPr/>
        <p:txBody>
          <a:bodyPr/>
          <a:lstStyle/>
          <a:p>
            <a:r>
              <a:rPr lang="en-US" dirty="0" smtClean="0"/>
              <a:t>Eastwood—3 concerns</a:t>
            </a:r>
          </a:p>
          <a:p>
            <a:pPr lvl="1"/>
            <a:r>
              <a:rPr lang="en-US" dirty="0" smtClean="0"/>
              <a:t>“Weak” institutions</a:t>
            </a:r>
          </a:p>
          <a:p>
            <a:pPr lvl="1"/>
            <a:r>
              <a:rPr lang="en-US" dirty="0" smtClean="0"/>
              <a:t>Separating records</a:t>
            </a:r>
          </a:p>
          <a:p>
            <a:pPr lvl="1"/>
            <a:r>
              <a:rPr lang="en-US" dirty="0" smtClean="0"/>
              <a:t>Subjectivity and bias</a:t>
            </a:r>
          </a:p>
          <a:p>
            <a:r>
              <a:rPr lang="en-US" dirty="0" smtClean="0"/>
              <a:t>Luciana </a:t>
            </a:r>
            <a:r>
              <a:rPr lang="en-US" dirty="0" err="1" smtClean="0"/>
              <a:t>Duranti</a:t>
            </a:r>
            <a:endParaRPr lang="en-US" dirty="0" smtClean="0"/>
          </a:p>
          <a:p>
            <a:pPr lvl="1"/>
            <a:r>
              <a:rPr lang="en-US" dirty="0" smtClean="0"/>
              <a:t>Focus on subjectivity and bias</a:t>
            </a:r>
          </a:p>
          <a:p>
            <a:pPr lvl="1"/>
            <a:r>
              <a:rPr lang="en-US" dirty="0" smtClean="0"/>
              <a:t>Roman history</a:t>
            </a:r>
          </a:p>
          <a:p>
            <a:pPr lvl="1"/>
            <a:r>
              <a:rPr lang="en-US" dirty="0" smtClean="0"/>
              <a:t>Archival “threshold”</a:t>
            </a:r>
          </a:p>
          <a:p>
            <a:r>
              <a:rPr lang="en-US" dirty="0" smtClean="0"/>
              <a:t>Stephen Ellis</a:t>
            </a:r>
          </a:p>
          <a:p>
            <a:pPr lvl="1"/>
            <a:r>
              <a:rPr lang="en-US" dirty="0" smtClean="0"/>
              <a:t>Custody does not guarantee authenticity but physical and intellectual custody </a:t>
            </a:r>
            <a:r>
              <a:rPr lang="en-US" dirty="0" smtClean="0"/>
              <a:t>are still </a:t>
            </a:r>
            <a:r>
              <a:rPr lang="en-US" dirty="0" smtClean="0"/>
              <a:t>key</a:t>
            </a:r>
          </a:p>
          <a:p>
            <a:pPr lvl="1">
              <a:buNone/>
            </a:pPr>
            <a:endParaRPr lang="en-US" dirty="0" smtClean="0"/>
          </a:p>
        </p:txBody>
      </p:sp>
      <p:pic>
        <p:nvPicPr>
          <p:cNvPr id="2050" name="Picture 2" descr="C:\Users\Corie\AppData\Local\Microsoft\Windows\Temporary Internet Files\Content.IE5\LTIBKID9\MC900057381[1].wmf"/>
          <p:cNvPicPr>
            <a:picLocks noChangeAspect="1" noChangeArrowheads="1"/>
          </p:cNvPicPr>
          <p:nvPr/>
        </p:nvPicPr>
        <p:blipFill>
          <a:blip r:embed="rId2" cstate="print"/>
          <a:srcRect/>
          <a:stretch>
            <a:fillRect/>
          </a:stretch>
        </p:blipFill>
        <p:spPr bwMode="auto">
          <a:xfrm>
            <a:off x="5943600" y="3505200"/>
            <a:ext cx="1800454" cy="161848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931</TotalTime>
  <Words>1061</Words>
  <Application>Microsoft Office PowerPoint</Application>
  <PresentationFormat>On-screen Show (4:3)</PresentationFormat>
  <Paragraphs>136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Opulent</vt:lpstr>
      <vt:lpstr>Custodial and Post-custodial approaches to archives</vt:lpstr>
      <vt:lpstr>Custodial history</vt:lpstr>
      <vt:lpstr>Custodial history</vt:lpstr>
      <vt:lpstr>Bearman/cook vs eastwood</vt:lpstr>
      <vt:lpstr>The “new paradigm”</vt:lpstr>
      <vt:lpstr>“Shellenberg in cyberspace”</vt:lpstr>
      <vt:lpstr>Post-custodial management in Australia</vt:lpstr>
      <vt:lpstr>Australia’s pro post-custodial</vt:lpstr>
      <vt:lpstr>Australia’s anti post-custodial</vt:lpstr>
      <vt:lpstr>Other arguments</vt:lpstr>
      <vt:lpstr>Other arguments</vt:lpstr>
      <vt:lpstr>Other arguments</vt:lpstr>
      <vt:lpstr>Other middle ground approaches</vt:lpstr>
      <vt:lpstr>Change in Australia</vt:lpstr>
      <vt:lpstr>Analysis</vt:lpstr>
      <vt:lpstr>analysis</vt:lpstr>
      <vt:lpstr>analysis</vt:lpstr>
      <vt:lpstr>conclusion</vt:lpstr>
      <vt:lpstr>Bibliography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Custodial and Post-custodial approaches to archives</dc:title>
  <dc:creator>Corie</dc:creator>
  <cp:lastModifiedBy>Corie</cp:lastModifiedBy>
  <cp:revision>34</cp:revision>
  <dcterms:created xsi:type="dcterms:W3CDTF">2012-04-18T19:31:28Z</dcterms:created>
  <dcterms:modified xsi:type="dcterms:W3CDTF">2012-04-24T17:01:21Z</dcterms:modified>
</cp:coreProperties>
</file>